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26"/>
    <p:restoredTop sz="94595"/>
  </p:normalViewPr>
  <p:slideViewPr>
    <p:cSldViewPr snapToGrid="0" snapToObjects="1">
      <p:cViewPr>
        <p:scale>
          <a:sx n="89" d="100"/>
          <a:sy n="89" d="100"/>
        </p:scale>
        <p:origin x="144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908412-248B-4F10-BBAA-8E39CBCE051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4340CCC-BB8F-41F5-A10C-959114737CFD}">
      <dgm:prSet/>
      <dgm:spPr/>
      <dgm:t>
        <a:bodyPr/>
        <a:lstStyle/>
        <a:p>
          <a:r>
            <a:rPr lang="en-US"/>
            <a:t>The aim is to have a pair of songs released onto major streaming sites such as Spotify, Apple Music, etc. </a:t>
          </a:r>
        </a:p>
      </dgm:t>
    </dgm:pt>
    <dgm:pt modelId="{96F454B5-09EE-44E0-9038-22DFD68BC579}" type="parTrans" cxnId="{40CEC5BA-ACE8-4CF5-A2B2-32A328A762D9}">
      <dgm:prSet/>
      <dgm:spPr/>
      <dgm:t>
        <a:bodyPr/>
        <a:lstStyle/>
        <a:p>
          <a:endParaRPr lang="en-US"/>
        </a:p>
      </dgm:t>
    </dgm:pt>
    <dgm:pt modelId="{EEB3887B-94F7-451F-9D4F-6674B2814A66}" type="sibTrans" cxnId="{40CEC5BA-ACE8-4CF5-A2B2-32A328A762D9}">
      <dgm:prSet/>
      <dgm:spPr/>
      <dgm:t>
        <a:bodyPr/>
        <a:lstStyle/>
        <a:p>
          <a:endParaRPr lang="en-US"/>
        </a:p>
      </dgm:t>
    </dgm:pt>
    <dgm:pt modelId="{C5DEECFA-6B3B-4ACA-A0B1-4179E2A5801B}">
      <dgm:prSet/>
      <dgm:spPr/>
      <dgm:t>
        <a:bodyPr/>
        <a:lstStyle/>
        <a:p>
          <a:r>
            <a:rPr lang="en-US"/>
            <a:t>I am also aiming to improve my skills in music production and learn new things.</a:t>
          </a:r>
        </a:p>
      </dgm:t>
    </dgm:pt>
    <dgm:pt modelId="{46B808B5-05EF-4D9B-A3A9-D5F8D4A5CF91}" type="parTrans" cxnId="{93818125-7847-4F64-BC4A-2E097B2B2E64}">
      <dgm:prSet/>
      <dgm:spPr/>
      <dgm:t>
        <a:bodyPr/>
        <a:lstStyle/>
        <a:p>
          <a:endParaRPr lang="en-US"/>
        </a:p>
      </dgm:t>
    </dgm:pt>
    <dgm:pt modelId="{987220F1-29E2-456C-8709-46AC2232108B}" type="sibTrans" cxnId="{93818125-7847-4F64-BC4A-2E097B2B2E64}">
      <dgm:prSet/>
      <dgm:spPr/>
      <dgm:t>
        <a:bodyPr/>
        <a:lstStyle/>
        <a:p>
          <a:endParaRPr lang="en-US"/>
        </a:p>
      </dgm:t>
    </dgm:pt>
    <dgm:pt modelId="{EA95CBC5-87D5-5147-B201-3A5A84250E1B}" type="pres">
      <dgm:prSet presAssocID="{77908412-248B-4F10-BBAA-8E39CBCE051C}" presName="linear" presStyleCnt="0">
        <dgm:presLayoutVars>
          <dgm:animLvl val="lvl"/>
          <dgm:resizeHandles val="exact"/>
        </dgm:presLayoutVars>
      </dgm:prSet>
      <dgm:spPr/>
    </dgm:pt>
    <dgm:pt modelId="{91009F94-E7FD-7146-B515-75D2A290139B}" type="pres">
      <dgm:prSet presAssocID="{04340CCC-BB8F-41F5-A10C-959114737CF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CCEA239-0F45-D640-9348-8F71DBD61B31}" type="pres">
      <dgm:prSet presAssocID="{EEB3887B-94F7-451F-9D4F-6674B2814A66}" presName="spacer" presStyleCnt="0"/>
      <dgm:spPr/>
    </dgm:pt>
    <dgm:pt modelId="{080DCCCF-4863-F24D-95F9-F348D65EA9DE}" type="pres">
      <dgm:prSet presAssocID="{C5DEECFA-6B3B-4ACA-A0B1-4179E2A5801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3818125-7847-4F64-BC4A-2E097B2B2E64}" srcId="{77908412-248B-4F10-BBAA-8E39CBCE051C}" destId="{C5DEECFA-6B3B-4ACA-A0B1-4179E2A5801B}" srcOrd="1" destOrd="0" parTransId="{46B808B5-05EF-4D9B-A3A9-D5F8D4A5CF91}" sibTransId="{987220F1-29E2-456C-8709-46AC2232108B}"/>
    <dgm:cxn modelId="{0D599537-1F1A-3E4F-9AED-5856EFA71A41}" type="presOf" srcId="{C5DEECFA-6B3B-4ACA-A0B1-4179E2A5801B}" destId="{080DCCCF-4863-F24D-95F9-F348D65EA9DE}" srcOrd="0" destOrd="0" presId="urn:microsoft.com/office/officeart/2005/8/layout/vList2"/>
    <dgm:cxn modelId="{EB583493-1FFE-F84D-B349-194BF66EF1A4}" type="presOf" srcId="{77908412-248B-4F10-BBAA-8E39CBCE051C}" destId="{EA95CBC5-87D5-5147-B201-3A5A84250E1B}" srcOrd="0" destOrd="0" presId="urn:microsoft.com/office/officeart/2005/8/layout/vList2"/>
    <dgm:cxn modelId="{849A189C-DE28-9D4E-9517-9233E2A1414D}" type="presOf" srcId="{04340CCC-BB8F-41F5-A10C-959114737CFD}" destId="{91009F94-E7FD-7146-B515-75D2A290139B}" srcOrd="0" destOrd="0" presId="urn:microsoft.com/office/officeart/2005/8/layout/vList2"/>
    <dgm:cxn modelId="{40CEC5BA-ACE8-4CF5-A2B2-32A328A762D9}" srcId="{77908412-248B-4F10-BBAA-8E39CBCE051C}" destId="{04340CCC-BB8F-41F5-A10C-959114737CFD}" srcOrd="0" destOrd="0" parTransId="{96F454B5-09EE-44E0-9038-22DFD68BC579}" sibTransId="{EEB3887B-94F7-451F-9D4F-6674B2814A66}"/>
    <dgm:cxn modelId="{A8D0A3C9-ECF3-CE49-99E2-2E5B725421A2}" type="presParOf" srcId="{EA95CBC5-87D5-5147-B201-3A5A84250E1B}" destId="{91009F94-E7FD-7146-B515-75D2A290139B}" srcOrd="0" destOrd="0" presId="urn:microsoft.com/office/officeart/2005/8/layout/vList2"/>
    <dgm:cxn modelId="{2DED5D54-712C-214A-8DAA-151F894A6712}" type="presParOf" srcId="{EA95CBC5-87D5-5147-B201-3A5A84250E1B}" destId="{5CCEA239-0F45-D640-9348-8F71DBD61B31}" srcOrd="1" destOrd="0" presId="urn:microsoft.com/office/officeart/2005/8/layout/vList2"/>
    <dgm:cxn modelId="{BF0080D9-AB5D-A44E-9DA2-A640519CA72A}" type="presParOf" srcId="{EA95CBC5-87D5-5147-B201-3A5A84250E1B}" destId="{080DCCCF-4863-F24D-95F9-F348D65EA9D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009F94-E7FD-7146-B515-75D2A290139B}">
      <dsp:nvSpPr>
        <dsp:cNvPr id="0" name=""/>
        <dsp:cNvSpPr/>
      </dsp:nvSpPr>
      <dsp:spPr>
        <a:xfrm>
          <a:off x="0" y="567672"/>
          <a:ext cx="6910387" cy="1904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The aim is to have a pair of songs released onto major streaming sites such as Spotify, Apple Music, etc. </a:t>
          </a:r>
        </a:p>
      </dsp:txBody>
      <dsp:txXfrm>
        <a:off x="92983" y="660655"/>
        <a:ext cx="6724421" cy="1718794"/>
      </dsp:txXfrm>
    </dsp:sp>
    <dsp:sp modelId="{080DCCCF-4863-F24D-95F9-F348D65EA9DE}">
      <dsp:nvSpPr>
        <dsp:cNvPr id="0" name=""/>
        <dsp:cNvSpPr/>
      </dsp:nvSpPr>
      <dsp:spPr>
        <a:xfrm>
          <a:off x="0" y="2578992"/>
          <a:ext cx="6910387" cy="1904760"/>
        </a:xfrm>
        <a:prstGeom prst="roundRect">
          <a:avLst/>
        </a:prstGeom>
        <a:solidFill>
          <a:schemeClr val="accent2">
            <a:hueOff val="20085753"/>
            <a:satOff val="-608"/>
            <a:lumOff val="588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I am also aiming to improve my skills in music production and learn new things.</a:t>
          </a:r>
        </a:p>
      </dsp:txBody>
      <dsp:txXfrm>
        <a:off x="92983" y="2671975"/>
        <a:ext cx="6724421" cy="1718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0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47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9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9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87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62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6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33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1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9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6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3/20/20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02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73" r:id="rId6"/>
    <p:sldLayoutId id="2147483668" r:id="rId7"/>
    <p:sldLayoutId id="2147483669" r:id="rId8"/>
    <p:sldLayoutId id="2147483670" r:id="rId9"/>
    <p:sldLayoutId id="2147483672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undonsound.com/techniques/remote-collaboration" TargetMode="External"/><Relationship Id="rId2" Type="http://schemas.openxmlformats.org/officeDocument/2006/relationships/hyperlink" Target="https://georgeclanton.bandcamp.com/album/crash-pad-king-for-a-da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llboard.com/articles/news/8531401/311-nick-hexum-george-clanton-collab-two-sing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AF4F2BA-3C03-4E2C-8ABC-0949B61B3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now covered mountain&#10;&#10;Description automatically generated">
            <a:extLst>
              <a:ext uri="{FF2B5EF4-FFF2-40B4-BE49-F238E27FC236}">
                <a16:creationId xmlns:a16="http://schemas.microsoft.com/office/drawing/2014/main" id="{39A23720-6559-4479-BA64-6489547483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B986F88-1433-4AF7-AF71-41A89DC93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46064">
                <a:srgbClr val="000000">
                  <a:alpha val="30000"/>
                </a:srgbClr>
              </a:gs>
              <a:gs pos="68000">
                <a:srgbClr val="000000">
                  <a:alpha val="20000"/>
                </a:srgbClr>
              </a:gs>
              <a:gs pos="0">
                <a:schemeClr val="tx1">
                  <a:alpha val="0"/>
                </a:schemeClr>
              </a:gs>
              <a:gs pos="26000">
                <a:schemeClr val="tx1">
                  <a:alpha val="2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C2A77-F132-E044-812F-AD9F9C55A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Collaborative Music Production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61A337-D1F4-6747-ACD3-0586F78C9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Damon Siseman</a:t>
            </a:r>
          </a:p>
          <a:p>
            <a:r>
              <a:rPr lang="en-US">
                <a:solidFill>
                  <a:srgbClr val="FFFFFF"/>
                </a:solidFill>
              </a:rPr>
              <a:t>Ciarán jai cosway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07787ED-5EDC-4C54-AD87-55B60D0F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44FFD5D-B985-4624-BBCD-50AD2E168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6400798"/>
            <a:ext cx="12188952" cy="457201"/>
          </a:xfrm>
          <a:prstGeom prst="rect">
            <a:avLst/>
          </a:prstGeom>
          <a:gradFill>
            <a:gsLst>
              <a:gs pos="61000">
                <a:srgbClr val="000000">
                  <a:alpha val="10000"/>
                </a:srgbClr>
              </a:gs>
              <a:gs pos="700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16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648593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CA5691-822A-0E47-A2E9-1EC531D4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Project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451C0-E931-F94A-A2C2-E500010E5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 I came to university with the hope of being able to write and produce my own music, but I had no idea where or how to start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I decided to collaborate with my friend Ciarán as we have known each other for a long time and have similar musical interests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We believe our separate compositional styles will be complementary to each other</a:t>
            </a:r>
          </a:p>
        </p:txBody>
      </p:sp>
    </p:spTree>
    <p:extLst>
      <p:ext uri="{BB962C8B-B14F-4D97-AF65-F5344CB8AC3E}">
        <p14:creationId xmlns:p14="http://schemas.microsoft.com/office/powerpoint/2010/main" val="352558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F99A8-5616-EC4F-8D98-87A8547B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26C58-B465-B645-8028-F51B9051B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have a small amount of experience in making my own music which is an electronic </a:t>
            </a:r>
            <a:r>
              <a:rPr lang="en-US" dirty="0" err="1"/>
              <a:t>chillwave</a:t>
            </a:r>
            <a:r>
              <a:rPr lang="en-US" dirty="0"/>
              <a:t> kind of style, for example my first EP ‘23:45’ which was released a few months ago. </a:t>
            </a:r>
          </a:p>
          <a:p>
            <a:r>
              <a:rPr lang="en-US" dirty="0"/>
              <a:t>I will typically use a combination of virtual synthesizers and samples to create music. </a:t>
            </a:r>
          </a:p>
          <a:p>
            <a:pPr marL="0" indent="0">
              <a:buNone/>
            </a:pPr>
            <a:r>
              <a:rPr lang="en-US" dirty="0"/>
              <a:t>I also find that my interest in classical piano, particularly Impressionism, helps to inform compositional choices. </a:t>
            </a:r>
          </a:p>
        </p:txBody>
      </p:sp>
      <p:pic>
        <p:nvPicPr>
          <p:cNvPr id="4" name="It's Alright Here" descr="It's Alright Here">
            <a:hlinkClick r:id="" action="ppaction://media"/>
            <a:extLst>
              <a:ext uri="{FF2B5EF4-FFF2-40B4-BE49-F238E27FC236}">
                <a16:creationId xmlns:a16="http://schemas.microsoft.com/office/drawing/2014/main" id="{A54FA7EB-A4CF-2F41-9719-FE6A9AFC40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5498" y="2734945"/>
            <a:ext cx="812800" cy="81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8D8DDF-3493-A84E-8353-5FBA34D7EBFA}"/>
              </a:ext>
            </a:extLst>
          </p:cNvPr>
          <p:cNvSpPr txBox="1"/>
          <p:nvPr/>
        </p:nvSpPr>
        <p:spPr>
          <a:xfrm>
            <a:off x="4189308" y="2956679"/>
            <a:ext cx="231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Track: ‘Its Alright Here’</a:t>
            </a:r>
          </a:p>
        </p:txBody>
      </p:sp>
    </p:spTree>
    <p:extLst>
      <p:ext uri="{BB962C8B-B14F-4D97-AF65-F5344CB8AC3E}">
        <p14:creationId xmlns:p14="http://schemas.microsoft.com/office/powerpoint/2010/main" val="54236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4A05-877A-2D47-AFE5-64533EDFB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Ciarán’s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234E2-3A06-7F46-91BA-E1DBD91CB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Ciarán is a freelance music composer and sound designer for video games and other media.</a:t>
            </a:r>
          </a:p>
          <a:p>
            <a:r>
              <a:rPr lang="en-US" dirty="0"/>
              <a:t>His work is all centered around video games and so he has composed in a wide variety of styles and genres.</a:t>
            </a:r>
          </a:p>
          <a:p>
            <a:r>
              <a:rPr lang="en-US" dirty="0"/>
              <a:t>He has expertise in guitar and vocals as well as the Japanese </a:t>
            </a:r>
            <a:r>
              <a:rPr lang="en-US" dirty="0" err="1"/>
              <a:t>shakuhachi</a:t>
            </a:r>
            <a:r>
              <a:rPr lang="en-US" dirty="0"/>
              <a:t> flute.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EAB1CB-826A-3A4A-9D3B-E3F5974B1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7472" y="1153546"/>
            <a:ext cx="369332" cy="2992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C423DD-5D66-4447-A310-8459F9EC3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147" y="1083420"/>
            <a:ext cx="369332" cy="369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CA6DD1-26DB-9149-AA7C-8104757BE7FD}"/>
              </a:ext>
            </a:extLst>
          </p:cNvPr>
          <p:cNvSpPr txBox="1"/>
          <p:nvPr/>
        </p:nvSpPr>
        <p:spPr>
          <a:xfrm>
            <a:off x="9529483" y="1083420"/>
            <a:ext cx="1565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</a:t>
            </a:r>
            <a:r>
              <a:rPr lang="en-US" dirty="0" err="1"/>
              <a:t>ciarancosway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563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94DAC-687C-2C4D-B0C5-53967C2A2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Project Context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5896" y="2353592"/>
            <a:ext cx="53035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31A8C-5F1E-3542-8E00-E52B69DD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546224"/>
            <a:ext cx="5977938" cy="334274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One example which inspired me is the collaborative work of vaporwave artist George Clanton and alternative rock artist Nick </a:t>
            </a:r>
            <a:r>
              <a:rPr lang="en-US" sz="1800" dirty="0" err="1">
                <a:solidFill>
                  <a:srgbClr val="FFFFFF"/>
                </a:solidFill>
              </a:rPr>
              <a:t>Hexum</a:t>
            </a:r>
            <a:r>
              <a:rPr lang="en-US" sz="1800" dirty="0">
                <a:solidFill>
                  <a:srgbClr val="FFFFFF"/>
                </a:solidFill>
              </a:rPr>
              <a:t> of 311.</a:t>
            </a:r>
          </a:p>
          <a:p>
            <a:r>
              <a:rPr lang="en-US" sz="1800" dirty="0">
                <a:solidFill>
                  <a:srgbClr val="FFFFFF"/>
                </a:solidFill>
              </a:rPr>
              <a:t>They released two singles ‘Crash Pad’ and ‘King for a Day’ in September 2019.  </a:t>
            </a:r>
          </a:p>
          <a:p>
            <a:endParaRPr lang="en-US" sz="1800" dirty="0">
              <a:solidFill>
                <a:srgbClr val="FFFFFF"/>
              </a:solidFill>
            </a:endParaRPr>
          </a:p>
          <a:p>
            <a:endParaRPr lang="en-US" sz="1800" dirty="0">
              <a:solidFill>
                <a:srgbClr val="FFFFFF"/>
              </a:solidFill>
            </a:endParaRPr>
          </a:p>
          <a:p>
            <a:endParaRPr lang="en-US" sz="18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1F3C57-EBFD-EB4C-9685-6E01A18DD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33" r="25682"/>
          <a:stretch/>
        </p:blipFill>
        <p:spPr>
          <a:xfrm>
            <a:off x="7611902" y="10"/>
            <a:ext cx="45800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55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ED6D47-D818-FE4A-A6D8-E377EE3A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9" y="634946"/>
            <a:ext cx="3372529" cy="5055904"/>
          </a:xfrm>
        </p:spPr>
        <p:txBody>
          <a:bodyPr anchor="ctr">
            <a:normAutofit/>
          </a:bodyPr>
          <a:lstStyle/>
          <a:p>
            <a:r>
              <a:rPr lang="en-US" dirty="0"/>
              <a:t>Project Aims and Outcomes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35022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B6B14AE-589A-45CC-A30D-41995FC1F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2C942A-4A8A-4C59-A3D0-E030606547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72292"/>
              </p:ext>
            </p:extLst>
          </p:nvPr>
        </p:nvGraphicFramePr>
        <p:xfrm>
          <a:off x="4648201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7755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E9EC87-5BCC-C847-9E1F-60750F948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634946"/>
            <a:ext cx="3690257" cy="1450757"/>
          </a:xfrm>
        </p:spPr>
        <p:txBody>
          <a:bodyPr>
            <a:normAutofit/>
          </a:bodyPr>
          <a:lstStyle/>
          <a:p>
            <a:r>
              <a:rPr lang="en-US" dirty="0"/>
              <a:t>Timeline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797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9C8A56-F0FB-4BBE-9311-C262189C1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" y="2407436"/>
            <a:ext cx="3690257" cy="3461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Gantt chart I made at the start of this week to keep us on track.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A98D8A1-C2FD-614E-A667-E4FE7B057A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18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6005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1DEB-2377-1C48-AD39-9BE60004E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BE40D-FF47-D24D-9569-C9439D0C1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2"/>
            <a:ext cx="10058400" cy="616024"/>
          </a:xfrm>
        </p:spPr>
        <p:txBody>
          <a:bodyPr/>
          <a:lstStyle/>
          <a:p>
            <a:r>
              <a:rPr lang="en-US" dirty="0"/>
              <a:t>So far we have mainly been experimenting with different ideas such as this below: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&#10;&#10;Description automatically generated">
            <a:extLst>
              <a:ext uri="{FF2B5EF4-FFF2-40B4-BE49-F238E27FC236}">
                <a16:creationId xmlns:a16="http://schemas.microsoft.com/office/drawing/2014/main" id="{D17DA5CA-FB37-F547-A859-D4C99369A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819" y="2531805"/>
            <a:ext cx="2586630" cy="36705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F766DD-6E66-2047-BC1A-6CE2B89B7A77}"/>
              </a:ext>
            </a:extLst>
          </p:cNvPr>
          <p:cNvSpPr txBox="1"/>
          <p:nvPr/>
        </p:nvSpPr>
        <p:spPr>
          <a:xfrm>
            <a:off x="6434288" y="3095068"/>
            <a:ext cx="15948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Here is a little sketch I did a few days ago which I might re-do and paint to use as cover art</a:t>
            </a:r>
          </a:p>
        </p:txBody>
      </p:sp>
      <p:pic>
        <p:nvPicPr>
          <p:cNvPr id="7" name="Flutes-n-things-Wizotpoe" descr="Flutes-n-things-Wizotpoe">
            <a:hlinkClick r:id="" action="ppaction://media"/>
            <a:extLst>
              <a:ext uri="{FF2B5EF4-FFF2-40B4-BE49-F238E27FC236}">
                <a16:creationId xmlns:a16="http://schemas.microsoft.com/office/drawing/2014/main" id="{20C20F85-D3F1-5749-BE1F-B177999D8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1930" y="31878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C80A-90DC-1C4E-9CF2-C2954EDF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06D89-1281-D446-9312-E1721A99A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400" dirty="0"/>
              <a:t>Bandcamp, (2019). </a:t>
            </a:r>
            <a:r>
              <a:rPr lang="en-GB" sz="1400" i="1" dirty="0"/>
              <a:t>Crash Pad​/​King for a Day</a:t>
            </a:r>
            <a:r>
              <a:rPr lang="en-GB" sz="1400" dirty="0"/>
              <a:t>. [online] Available at: </a:t>
            </a:r>
            <a:r>
              <a:rPr lang="en-GB" sz="1400" dirty="0">
                <a:hlinkClick r:id="rId2"/>
              </a:rPr>
              <a:t>https://georgeclanton.bandcamp.com/album/crash-pad-king-for-a-day</a:t>
            </a:r>
            <a:r>
              <a:rPr lang="en-GB" sz="1400" dirty="0"/>
              <a:t> [Accessed 29th February 2020). </a:t>
            </a:r>
          </a:p>
          <a:p>
            <a:r>
              <a:rPr lang="en-GB" sz="1400" dirty="0"/>
              <a:t>Clark, W. (1922). </a:t>
            </a:r>
            <a:r>
              <a:rPr lang="en-GB" sz="1400" i="1" dirty="0"/>
              <a:t>The Gantt Chart: A Working Tool of Management</a:t>
            </a:r>
            <a:r>
              <a:rPr lang="en-GB" sz="1400" dirty="0"/>
              <a:t>. New York: The Ronald Press Company.</a:t>
            </a:r>
          </a:p>
          <a:p>
            <a:r>
              <a:rPr lang="en-GB" sz="1400" dirty="0"/>
              <a:t>Hansen, M. (2009). </a:t>
            </a:r>
            <a:r>
              <a:rPr lang="en-GB" sz="1400" i="1" dirty="0"/>
              <a:t>Collaboration: How Leaders Avoid the Traps, Build Common Ground, and Reap Big Results.</a:t>
            </a:r>
            <a:r>
              <a:rPr lang="en-GB" sz="1400" dirty="0"/>
              <a:t> Boston, Massachusetts: Harvard Business Press. </a:t>
            </a:r>
          </a:p>
          <a:p>
            <a:r>
              <a:rPr lang="en-GB" sz="1400" dirty="0" err="1"/>
              <a:t>Huxham</a:t>
            </a:r>
            <a:r>
              <a:rPr lang="en-GB" sz="1400" dirty="0"/>
              <a:t>, C. and </a:t>
            </a:r>
            <a:r>
              <a:rPr lang="en-GB" sz="1400" dirty="0" err="1"/>
              <a:t>Vangen</a:t>
            </a:r>
            <a:r>
              <a:rPr lang="en-GB" sz="1400" dirty="0"/>
              <a:t>, G. (2005). </a:t>
            </a:r>
            <a:r>
              <a:rPr lang="en-GB" sz="1400" i="1" dirty="0"/>
              <a:t>Managing to Collaborate : The Theory and Practice of Collaborative Advantage</a:t>
            </a:r>
            <a:r>
              <a:rPr lang="en-GB" sz="1400" dirty="0"/>
              <a:t>. Abingdon, Oxon: Routledge. </a:t>
            </a:r>
          </a:p>
          <a:p>
            <a:r>
              <a:rPr lang="en-GB" sz="1400" dirty="0"/>
              <a:t>Man, B. D., Stables, R., and Reiss, J. D. (2020). </a:t>
            </a:r>
            <a:r>
              <a:rPr lang="en-GB" sz="1400" i="1" dirty="0"/>
              <a:t>Intelligent Music Production.</a:t>
            </a:r>
            <a:r>
              <a:rPr lang="en-GB" sz="1400" dirty="0"/>
              <a:t> New York: Routledge. </a:t>
            </a:r>
          </a:p>
          <a:p>
            <a:r>
              <a:rPr lang="en-GB" sz="1400" dirty="0" err="1"/>
              <a:t>Pejrolo</a:t>
            </a:r>
            <a:r>
              <a:rPr lang="en-GB" sz="1400" dirty="0"/>
              <a:t>, A. (2014). </a:t>
            </a:r>
            <a:r>
              <a:rPr lang="en-GB" sz="1400" i="1" dirty="0"/>
              <a:t>Remote Collaboration: Long Distance Recording Projects.</a:t>
            </a:r>
            <a:r>
              <a:rPr lang="en-GB" sz="1400" dirty="0"/>
              <a:t> [online] Sound On Sound. Available at: </a:t>
            </a:r>
            <a:r>
              <a:rPr lang="en-GB" sz="1400" dirty="0">
                <a:hlinkClick r:id="rId3"/>
              </a:rPr>
              <a:t>https://www.soundonsound.com/techniques/remote-collaboration</a:t>
            </a:r>
            <a:r>
              <a:rPr lang="en-GB" sz="1400" dirty="0"/>
              <a:t> [Accessed 17th March 2020].</a:t>
            </a:r>
          </a:p>
          <a:p>
            <a:r>
              <a:rPr lang="en-GB" sz="1400" dirty="0"/>
              <a:t>Shafer, E. (2019). </a:t>
            </a:r>
            <a:r>
              <a:rPr lang="en-GB" sz="1400" i="1" dirty="0"/>
              <a:t>311's Nick </a:t>
            </a:r>
            <a:r>
              <a:rPr lang="en-GB" sz="1400" i="1" dirty="0" err="1"/>
              <a:t>Hexum</a:t>
            </a:r>
            <a:r>
              <a:rPr lang="en-GB" sz="1400" i="1" dirty="0"/>
              <a:t> &amp; George Clanton Evoke 'The Ultimate Nostalgic Experience' on 'Crash Pad': Exclusive</a:t>
            </a:r>
            <a:r>
              <a:rPr lang="en-GB" sz="1400" dirty="0"/>
              <a:t>. [online] </a:t>
            </a:r>
            <a:r>
              <a:rPr lang="en-GB" sz="1400" dirty="0" err="1"/>
              <a:t>Billboard.com</a:t>
            </a:r>
            <a:r>
              <a:rPr lang="en-GB" sz="1400" dirty="0"/>
              <a:t>. Available at: </a:t>
            </a:r>
            <a:r>
              <a:rPr lang="en-GB" sz="1400" dirty="0">
                <a:hlinkClick r:id="rId4"/>
              </a:rPr>
              <a:t>https://www.billboard.com/articles/news/8531401/311-nick-hexum-george-clanton-collab-two-singles</a:t>
            </a:r>
            <a:r>
              <a:rPr lang="en-GB" sz="1400" dirty="0"/>
              <a:t> [Accessed 29th February 2020].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701190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242941"/>
      </a:dk2>
      <a:lt2>
        <a:srgbClr val="E2E3E8"/>
      </a:lt2>
      <a:accent1>
        <a:srgbClr val="AAA081"/>
      </a:accent1>
      <a:accent2>
        <a:srgbClr val="BA937F"/>
      </a:accent2>
      <a:accent3>
        <a:srgbClr val="C49397"/>
      </a:accent3>
      <a:accent4>
        <a:srgbClr val="BA7F9C"/>
      </a:accent4>
      <a:accent5>
        <a:srgbClr val="C38FBE"/>
      </a:accent5>
      <a:accent6>
        <a:srgbClr val="A67FBA"/>
      </a:accent6>
      <a:hlink>
        <a:srgbClr val="697AAE"/>
      </a:hlink>
      <a:folHlink>
        <a:srgbClr val="7F7F7F"/>
      </a:folHlink>
    </a:clrScheme>
    <a:fontScheme name="Retrospect">
      <a:majorFont>
        <a:latin typeface="Garamon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606</Words>
  <Application>Microsoft Macintosh PowerPoint</Application>
  <PresentationFormat>Widescreen</PresentationFormat>
  <Paragraphs>38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Garamond</vt:lpstr>
      <vt:lpstr>Wingdings</vt:lpstr>
      <vt:lpstr>RetrospectVTI</vt:lpstr>
      <vt:lpstr>Collaborative Music Production</vt:lpstr>
      <vt:lpstr>Project Overview</vt:lpstr>
      <vt:lpstr>My Background</vt:lpstr>
      <vt:lpstr>Ciarán’s Background</vt:lpstr>
      <vt:lpstr>Project Context</vt:lpstr>
      <vt:lpstr>Project Aims and Outcomes</vt:lpstr>
      <vt:lpstr>Timeline</vt:lpstr>
      <vt:lpstr>Progress To Date</vt:lpstr>
      <vt:lpstr>Bibliography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Collaborative Music Production</dc:title>
  <dc:creator>(s) Damon Siseman</dc:creator>
  <cp:lastModifiedBy>(s) Damon Siseman</cp:lastModifiedBy>
  <cp:revision>11</cp:revision>
  <dcterms:created xsi:type="dcterms:W3CDTF">2020-03-19T15:16:27Z</dcterms:created>
  <dcterms:modified xsi:type="dcterms:W3CDTF">2020-03-20T14:38:35Z</dcterms:modified>
</cp:coreProperties>
</file>